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78" r:id="rId5"/>
    <p:sldId id="260" r:id="rId6"/>
    <p:sldId id="259" r:id="rId7"/>
    <p:sldId id="262" r:id="rId8"/>
    <p:sldId id="290" r:id="rId9"/>
    <p:sldId id="287" r:id="rId10"/>
    <p:sldId id="288" r:id="rId11"/>
    <p:sldId id="291" r:id="rId12"/>
    <p:sldId id="293" r:id="rId13"/>
    <p:sldId id="295" r:id="rId14"/>
    <p:sldId id="28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91709EE-838A-4340-BC42-3261EEB2322D}">
          <p14:sldIdLst>
            <p14:sldId id="256"/>
            <p14:sldId id="282"/>
            <p14:sldId id="265"/>
            <p14:sldId id="266"/>
            <p14:sldId id="278"/>
            <p14:sldId id="260"/>
            <p14:sldId id="259"/>
          </p14:sldIdLst>
        </p14:section>
        <p14:section name="Раздел без заголовка" id="{71624158-F086-4C57-B346-81B7B5EA30FD}">
          <p14:sldIdLst>
            <p14:sldId id="262"/>
            <p14:sldId id="28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FFFFCC"/>
    <a:srgbClr val="CC00FF"/>
    <a:srgbClr val="FF99FF"/>
    <a:srgbClr val="CC99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100" d="100"/>
          <a:sy n="100" d="100"/>
        </p:scale>
        <p:origin x="-8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2FAD3-2E14-4156-8913-4F95C1677F2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A0575-9807-4E47-930B-61AA1C2BE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14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A0575-9807-4E47-930B-61AA1C2BE0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089B58-E176-42C6-A272-BEB5709DB8E0}" type="datetimeFigureOut">
              <a:rPr lang="ru-RU" smtClean="0"/>
              <a:pPr/>
              <a:t>18.01.2019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D73E1D-E9EE-41C5-8058-1F8AE463DB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1214422"/>
            <a:ext cx="633639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ТЕХНИКИ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БЕЗОПАСНОСТИ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компьютерном классе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compmoscow.aiq.ru/PC_f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59" b="13432"/>
          <a:stretch>
            <a:fillRect/>
          </a:stretch>
        </p:blipFill>
        <p:spPr bwMode="auto">
          <a:xfrm>
            <a:off x="3929058" y="5286388"/>
            <a:ext cx="1571636" cy="98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26119-C956-4FA2-8AD2-48F1CA55848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71480"/>
            <a:ext cx="435771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Закончить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гимнастику необходимо массажем век: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Мягко поглаживая их указательным и средним пальцами в направлении от носа к вискам, а затем потерев ладони, и легко, без усилий, прикрыв ими предварительно закрытые глаза, чтобы полностью загородить их от света (на 1 мин). Представить погружение в полную темноту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67448" l="0" r="63138">
                        <a14:foregroundMark x1="4159" y1="21094" x2="4159" y2="21094"/>
                        <a14:foregroundMark x1="5104" y1="22917" x2="5104" y2="22917"/>
                        <a14:foregroundMark x1="6994" y1="23438" x2="6994" y2="23438"/>
                        <a14:foregroundMark x1="8318" y1="23438" x2="8318" y2="23438"/>
                        <a14:foregroundMark x1="9641" y1="22396" x2="9641" y2="22396"/>
                        <a14:foregroundMark x1="5293" y1="22656" x2="5293" y2="22656"/>
                        <a14:foregroundMark x1="7750" y1="22656" x2="7750" y2="22656"/>
                        <a14:foregroundMark x1="8507" y1="26302" x2="8507" y2="26302"/>
                        <a14:foregroundMark x1="11531" y1="23438" x2="11531" y2="23438"/>
                        <a14:foregroundMark x1="12854" y1="25260" x2="12854" y2="25260"/>
                        <a14:foregroundMark x1="15312" y1="26042" x2="15312" y2="26042"/>
                        <a14:foregroundMark x1="48960" y1="28646" x2="48960" y2="28646"/>
                        <a14:foregroundMark x1="50851" y1="27865" x2="50851" y2="27865"/>
                        <a14:foregroundMark x1="52174" y1="26302" x2="52174" y2="26302"/>
                        <a14:foregroundMark x1="53308" y1="25000" x2="53308" y2="25000"/>
                        <a14:foregroundMark x1="55198" y1="23438" x2="55198" y2="23438"/>
                        <a14:foregroundMark x1="54064" y1="21094" x2="54064" y2="21094"/>
                        <a14:foregroundMark x1="56711" y1="24479" x2="56711" y2="24479"/>
                        <a14:foregroundMark x1="54820" y1="26823" x2="54820" y2="26823"/>
                        <a14:foregroundMark x1="58601" y1="22917" x2="58601" y2="22917"/>
                        <a14:foregroundMark x1="56144" y1="22396" x2="56144" y2="22396"/>
                        <a14:foregroundMark x1="58034" y1="21875" x2="58034" y2="21875"/>
                        <a14:foregroundMark x1="60113" y1="21875" x2="60113" y2="21875"/>
                        <a14:foregroundMark x1="60491" y1="20313" x2="60491" y2="2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2" t="3248" r="37840" b="32201"/>
          <a:stretch/>
        </p:blipFill>
        <p:spPr bwMode="auto">
          <a:xfrm>
            <a:off x="5072066" y="571480"/>
            <a:ext cx="3479248" cy="274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46" t="4011" r="6122" b="35727"/>
          <a:stretch/>
        </p:blipFill>
        <p:spPr bwMode="auto">
          <a:xfrm>
            <a:off x="3500430" y="4000504"/>
            <a:ext cx="2357454" cy="2662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:\для марины\моралева м\для марины\картинки вовка\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2947974" cy="2947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5550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80648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Кодекс поведения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компьютерном классе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571612"/>
            <a:ext cx="807249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подхожу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началу занятий за 5 минут,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опоздать.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захожу в кабинет информатики только после приглашения преподавателя, здороваюсь и сразу отключаю свой мобильный телефон.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оставляю верхнюю одежду на вешалке, потому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находиться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кабинете в верхней одежде запрещено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располагаю свою сумку или пакет с тетрадями на спинке стула или на специальном столе у входа, чтобы они не мешали мне, предварительно вынув из сумки учебник, тетрадь, ручку и очки, т.е. необходимые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вещи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занимаю место за столом в учебной зоне в центре кабинета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сажусь за компьютер только с разрешения преподавателя.</a:t>
            </a:r>
          </a:p>
        </p:txBody>
      </p:sp>
    </p:spTree>
    <p:extLst>
      <p:ext uri="{BB962C8B-B14F-4D97-AF65-F5344CB8AC3E}">
        <p14:creationId xmlns="" xmlns:p14="http://schemas.microsoft.com/office/powerpoint/2010/main" val="453789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42918"/>
            <a:ext cx="6072230" cy="5909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раскладываю учебные принадлежности на компьютерном столе так, чтобы они не мешали друг другу, для удобства пользования, и чтобы они не могли повредить части компьютера.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обращаюсь с аппаратным обеспечением компьютера аккуратно, на клавиатуре работаю не спеша, на клавиши нажимаю бережно.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не порчу, не ломаю стол, стул, не разрисовываю их и не приклеиваю жевательную резинку к крышке стола и сиденью стула.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Монитор и системный блок не двигаю и не трогаю руками, отношусь к технике бережно.</a:t>
            </a:r>
          </a:p>
          <a:p>
            <a:pPr marL="342900" indent="-342900" algn="just">
              <a:buFont typeface="+mj-lt"/>
              <a:buAutoNum type="arabicPeriod" startAt="7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работы не хожу по кабинету, 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громко не разговариваю, чтобы не мешать другим. 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возникнет какой-либо вопрос,</a:t>
            </a:r>
          </a:p>
          <a:p>
            <a:pPr marL="342900" indent="-342900" algn="just">
              <a:buFont typeface="+mj-lt"/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 поднимаю руку, а не выкрикиваю с места.</a:t>
            </a:r>
          </a:p>
          <a:p>
            <a:pPr marL="342900" lvl="0" indent="-342900" algn="just">
              <a:buFont typeface="+mj-lt"/>
              <a:buAutoNum type="arabicPeriod" startAt="7"/>
            </a:pPr>
            <a:endParaRPr lang="ru-RU" b="1" dirty="0"/>
          </a:p>
        </p:txBody>
      </p:sp>
      <p:pic>
        <p:nvPicPr>
          <p:cNvPr id="1027" name="Picture 3" descr="K:\для марины\моралева м\для марины\картинки вовка\4.png"/>
          <p:cNvPicPr>
            <a:picLocks noChangeAspect="1" noChangeArrowheads="1"/>
          </p:cNvPicPr>
          <p:nvPr/>
        </p:nvPicPr>
        <p:blipFill>
          <a:blip r:embed="rId2" cstate="print"/>
          <a:srcRect l="55859" t="10449"/>
          <a:stretch>
            <a:fillRect/>
          </a:stretch>
        </p:blipFill>
        <p:spPr bwMode="auto">
          <a:xfrm>
            <a:off x="6572264" y="1214422"/>
            <a:ext cx="2394693" cy="449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6262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7"/>
            <a:ext cx="8215370" cy="6143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не приношу и не употребляю в компьютерном классе продукты питания, напитки и семечки,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том числе и за рабочим местом у компьютера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не приношу и не подключаю к компьютеру никакие носители информации (дискеты,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DVD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-диски, флешки, карты памяти,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-плееры и т.п.).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веду себя спокойно и достойно на переменах: не играю в подвижные игры, не бросаю учебные принадлежности в своих товарищей, не употребляю ненормативные слова.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я выполняю обязанности дежурного, то на перемене прошу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выйти из кабинета, проветриваю кабинет, слежу за чистотой. 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заканчиваю работу только по сигналу преподавателя;  собираю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свои вещи с компьютерного стола и складываю их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сумку; проверяю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чтобы рабочее место осталось чистым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 startAt="12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того как преподаватель скажет, что занятие завершено, я спокойно выйду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кабинета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 мешая другим, не шумя и не толкаясь.</a:t>
            </a:r>
          </a:p>
          <a:p>
            <a:pPr marL="342900" lvl="0" indent="-342900" algn="just">
              <a:buFont typeface="+mj-lt"/>
              <a:buAutoNum type="arabicPeriod" startAt="12"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65975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4296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Проверь себя</a:t>
            </a:r>
            <a:r>
              <a:rPr lang="ru-RU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!</a:t>
            </a:r>
            <a:br>
              <a:rPr lang="ru-RU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Какие правила нарушил</a:t>
            </a:r>
            <a:br>
              <a:rPr lang="ru-RU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Вовочка?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5725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ru-RU" spc="-15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перемене Вовочка сломя голову влетел в кабинет информатики в грязной обуви и кинул портфель на компьютерный стол. Учитель сделал ему замечание. </a:t>
            </a:r>
          </a:p>
          <a:p>
            <a:pPr algn="ctr">
              <a:buNone/>
            </a:pPr>
            <a:r>
              <a:rPr lang="ru-RU" spc="-15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 Вовочка не обращая внимания, включил электрический щит и сел работать за компьютер.</a:t>
            </a:r>
          </a:p>
          <a:p>
            <a:pPr algn="ctr">
              <a:buNone/>
            </a:pPr>
            <a:r>
              <a:rPr lang="ru-RU" spc="-15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Работа не ладилась. </a:t>
            </a:r>
          </a:p>
          <a:p>
            <a:pPr algn="ctr">
              <a:buNone/>
            </a:pPr>
            <a:r>
              <a:rPr lang="ru-RU" spc="-15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Вовочка решил сам отремонтировать компьютер.</a:t>
            </a:r>
          </a:p>
          <a:p>
            <a:pPr algn="ctr">
              <a:buNone/>
            </a:pPr>
            <a:r>
              <a:rPr lang="ru-RU" spc="-15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Но тут что-то задымилось. Вовочка быстро схватил бутылку с водой и стал заливать пожар.</a:t>
            </a:r>
            <a:endParaRPr lang="ru-RU" spc="-15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9FA5E1-AC98-4F40-90D6-B0279CA9552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9" name="Picture 2" descr="C:\Users\Татьяна\Desktop\1 сентября 3 класс\картинки\j56918_12665845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1785950" cy="160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для марины\3276509.gif"/>
          <p:cNvPicPr>
            <a:picLocks noChangeAspect="1" noChangeArrowheads="1"/>
          </p:cNvPicPr>
          <p:nvPr/>
        </p:nvPicPr>
        <p:blipFill>
          <a:blip r:embed="rId3" cstate="print"/>
          <a:srcRect l="40000" t="13333" r="17499" b="13332"/>
          <a:stretch>
            <a:fillRect/>
          </a:stretch>
        </p:blipFill>
        <p:spPr bwMode="auto">
          <a:xfrm rot="20958369">
            <a:off x="6724897" y="141725"/>
            <a:ext cx="1440486" cy="1732859"/>
          </a:xfrm>
          <a:prstGeom prst="rect">
            <a:avLst/>
          </a:prstGeom>
          <a:noFill/>
        </p:spPr>
      </p:pic>
      <p:pic>
        <p:nvPicPr>
          <p:cNvPr id="7" name="Picture 2" descr="K:\для марины\моралева м\для марины\презентация\gif-dlya-prezentaciy-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4071966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357826"/>
            <a:ext cx="8229600" cy="1285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 презентации: </a:t>
            </a:r>
          </a:p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Кондратенко Ольга Александровна</a:t>
            </a:r>
          </a:p>
        </p:txBody>
      </p:sp>
      <p:pic>
        <p:nvPicPr>
          <p:cNvPr id="4" name="Picture 2" descr="K:\для марины\для марины\Безымянный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-1"/>
            <a:ext cx="3571900" cy="5115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86248" cy="22467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трогать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разъемы соединительных кабелей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проводов</a:t>
            </a:r>
          </a:p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(возможно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поражение электрическим током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ытина Наташа\Downloads\provoda-grizli.jpg"/>
          <p:cNvPicPr>
            <a:picLocks noChangeAspect="1" noChangeArrowheads="1"/>
          </p:cNvPicPr>
          <p:nvPr/>
        </p:nvPicPr>
        <p:blipFill>
          <a:blip r:embed="rId3" cstate="print"/>
          <a:srcRect l="15288" t="11311" r="7090" b="13302"/>
          <a:stretch>
            <a:fillRect/>
          </a:stretch>
        </p:blipFill>
        <p:spPr bwMode="auto">
          <a:xfrm>
            <a:off x="5715008" y="214290"/>
            <a:ext cx="30508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://%D0%BA%D0%B8%D0%B1%D0%B5%D1%80%D0%BD%D0%B5%D1%82%D0%B8%D0%BA%D1%81.%D1%80%D1%84/uploads/posts/2011-03/1301478494_risunok1.jpg"/>
          <p:cNvSpPr>
            <a:spLocks noChangeAspect="1" noChangeArrowheads="1"/>
          </p:cNvSpPr>
          <p:nvPr/>
        </p:nvSpPr>
        <p:spPr bwMode="auto">
          <a:xfrm>
            <a:off x="155575" y="-1836738"/>
            <a:ext cx="58388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%D0%BA%D0%B8%D0%B1%D0%B5%D1%80%D0%BD%D0%B5%D1%82%D0%B8%D0%BA%D1%81.%D1%80%D1%84/uploads/posts/2011-03/1301478494_risunok1.jpg"/>
          <p:cNvSpPr>
            <a:spLocks noChangeAspect="1" noChangeArrowheads="1"/>
          </p:cNvSpPr>
          <p:nvPr/>
        </p:nvSpPr>
        <p:spPr bwMode="auto">
          <a:xfrm>
            <a:off x="155575" y="-1836738"/>
            <a:ext cx="58388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%D0%BA%D0%B8%D0%B1%D0%B5%D1%80%D0%BD%D0%B5%D1%82%D0%B8%D0%BA%D1%81.%D1%80%D1%84/uploads/posts/2011-03/1301478494_risunok1.jpg"/>
          <p:cNvSpPr>
            <a:spLocks noChangeAspect="1" noChangeArrowheads="1"/>
          </p:cNvSpPr>
          <p:nvPr/>
        </p:nvSpPr>
        <p:spPr bwMode="auto">
          <a:xfrm>
            <a:off x="155575" y="-1836738"/>
            <a:ext cx="58388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%D0%BA%D0%B8%D0%B1%D0%B5%D1%80%D0%BD%D0%B5%D1%82%D0%B8%D0%BA%D1%81.%D1%80%D1%84/uploads/posts/2011-03/1301478494_risunok1.jpg"/>
          <p:cNvSpPr>
            <a:spLocks noChangeAspect="1" noChangeArrowheads="1"/>
          </p:cNvSpPr>
          <p:nvPr/>
        </p:nvSpPr>
        <p:spPr bwMode="auto">
          <a:xfrm>
            <a:off x="155575" y="-1836738"/>
            <a:ext cx="5838825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Татьяна\Desktop\1 сентября 3 класс\картинки\j56918_12665845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0408" y="5214950"/>
            <a:ext cx="1689309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643438" y="100010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901261"/>
            <a:ext cx="364333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работать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верхней одежде и влажными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ldpr-omsk.com/attachments/Image/0115.jpg?template=gener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786058"/>
            <a:ext cx="157163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трелка вправо 13"/>
          <p:cNvSpPr/>
          <p:nvPr/>
        </p:nvSpPr>
        <p:spPr>
          <a:xfrm rot="10800000">
            <a:off x="4000496" y="3429000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86058"/>
            <a:ext cx="1857039" cy="154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://ok.dkv.com.ua/pictures/fight_scho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78549"/>
            <a:ext cx="2924899" cy="194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3980860" y="5197435"/>
            <a:ext cx="30610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прыгать,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бегать (пылить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в классе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317155" y="5540466"/>
            <a:ext cx="540298" cy="417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для марины\картинки вовка\vov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357166"/>
            <a:ext cx="43577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появлении запаха гари немедленно прекратите работу,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выключите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аппаратуру и сообщите об этом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integrityok.com/images/produ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28601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Сытина Наташа\Pictures\x_049456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96978"/>
            <a:ext cx="2571768" cy="207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571868" y="2357430"/>
            <a:ext cx="50006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исправностью аппаратуры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прекращайте работу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появлении необычного звука или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самопроизвольного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отключения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аппаратуры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000760" y="785794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071802" y="3000372"/>
            <a:ext cx="35719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ulyanovsk.doski.ru/i/10/69/106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7" y="4143380"/>
            <a:ext cx="247299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786050" y="4714884"/>
            <a:ext cx="321471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пытайтесь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устранить неисправность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работе аппаратуры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www.photoprikol.net/uploads/posts/2012-06/1339945837_smeshnye-foto-prikoly-i-kartinki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500570"/>
            <a:ext cx="2455137" cy="184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Двойная стрелка влево/вправо 16"/>
          <p:cNvSpPr/>
          <p:nvPr/>
        </p:nvSpPr>
        <p:spPr>
          <a:xfrm>
            <a:off x="3428992" y="6143644"/>
            <a:ext cx="171451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128" y="188640"/>
            <a:ext cx="43204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разрешается находиться во время перемены 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классе без разрешения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214554"/>
            <a:ext cx="33504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включать без разрешения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учителя  оборудование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3643314"/>
            <a:ext cx="42384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прикасаться к экрану и к тыльной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стороне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клавиатуры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21455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5school-yr.ucoz.ru/_tbkp/fgvn/thumb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000636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5school-yr.ucoz.ru/_tbkp/fgvn/thumb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3" y="404664"/>
            <a:ext cx="615067" cy="61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14744" y="4857760"/>
            <a:ext cx="48965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класть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диски, книги, тетради 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предметы на монитор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клавиатуру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USER\Desktop\для марины\0_b8119_8bffbefd_XXXL.png"/>
          <p:cNvPicPr>
            <a:picLocks noChangeAspect="1" noChangeArrowheads="1"/>
          </p:cNvPicPr>
          <p:nvPr/>
        </p:nvPicPr>
        <p:blipFill>
          <a:blip r:embed="rId4" cstate="print"/>
          <a:srcRect l="39015" t="11554" r="15215" b="4230"/>
          <a:stretch>
            <a:fillRect/>
          </a:stretch>
        </p:blipFill>
        <p:spPr bwMode="auto">
          <a:xfrm>
            <a:off x="7358082" y="142852"/>
            <a:ext cx="1236311" cy="2274812"/>
          </a:xfrm>
          <a:prstGeom prst="rect">
            <a:avLst/>
          </a:prstGeom>
          <a:noFill/>
        </p:spPr>
      </p:pic>
      <p:pic>
        <p:nvPicPr>
          <p:cNvPr id="17" name="Рисунок 16" descr="0_b811a_136f53e6_XXXL.png"/>
          <p:cNvPicPr>
            <a:picLocks noChangeAspect="1"/>
          </p:cNvPicPr>
          <p:nvPr/>
        </p:nvPicPr>
        <p:blipFill>
          <a:blip r:embed="rId5" cstate="print"/>
          <a:srcRect l="10986" t="18311" r="34082" b="1123"/>
          <a:stretch>
            <a:fillRect/>
          </a:stretch>
        </p:blipFill>
        <p:spPr>
          <a:xfrm>
            <a:off x="428596" y="4000504"/>
            <a:ext cx="1648265" cy="2417456"/>
          </a:xfrm>
          <a:prstGeom prst="rect">
            <a:avLst/>
          </a:prstGeom>
        </p:spPr>
      </p:pic>
      <p:pic>
        <p:nvPicPr>
          <p:cNvPr id="11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643314"/>
            <a:ext cx="714374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00108"/>
            <a:ext cx="864399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Чтобы работа за компьютером не оказалась вредной для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Здоровья, придерживайтесь следующих рекомендаций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USER\Desktop\для марины\0_b8115_a99d119c_XXXL.png"/>
          <p:cNvPicPr>
            <a:picLocks noChangeAspect="1" noChangeArrowheads="1"/>
          </p:cNvPicPr>
          <p:nvPr/>
        </p:nvPicPr>
        <p:blipFill>
          <a:blip r:embed="rId3" cstate="print"/>
          <a:srcRect l="1831" t="4801" r="41415" b="7322"/>
          <a:stretch>
            <a:fillRect/>
          </a:stretch>
        </p:blipFill>
        <p:spPr bwMode="auto">
          <a:xfrm>
            <a:off x="7809130" y="273646"/>
            <a:ext cx="953785" cy="1476828"/>
          </a:xfrm>
          <a:prstGeom prst="rect">
            <a:avLst/>
          </a:prstGeom>
          <a:noFill/>
        </p:spPr>
      </p:pic>
      <p:pic>
        <p:nvPicPr>
          <p:cNvPr id="7" name="Picture 2" descr="C:\Users\USER\Desktop\для марины\картинки вовка\6055c9dc001d34530a248df4f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4500570"/>
            <a:ext cx="2411760" cy="211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2071678"/>
            <a:ext cx="36041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быстро нажимайте на клавиши, не допуская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резких ударов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88640"/>
            <a:ext cx="35719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пользуйтесь клавиатурой и мышью, если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включен компьютер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143380"/>
            <a:ext cx="35004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клавиатуре чистыми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5572140"/>
            <a:ext cx="59523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Будьте внимательны, дисциплинированы, осторожны,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выполняйте  указания учителя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2proactive.ru/wp-content/uploads/2012/08/klavia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3784">
            <a:off x="518797" y="1622574"/>
            <a:ext cx="3479056" cy="228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4643438" y="285728"/>
            <a:ext cx="357190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4286248" y="2143116"/>
            <a:ext cx="357190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2357422" y="5572140"/>
            <a:ext cx="357190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5school-yr.ucoz.ru/_tbkp/fgvn/thumb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3857620" y="4143380"/>
            <a:ext cx="357190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4/82/561/82561544_3872337_kom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1878479" cy="250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5143512"/>
            <a:ext cx="47863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Плечи расслабьте, слегка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касайтесь туловища. Предплечья должны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находиться на той же на той же высоте,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и клавиатура.  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42852"/>
            <a:ext cx="392909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Располагайтесь перед компьютером так,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тобы экран монитора находился на расстоянии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50-70 см от глаз. </a:t>
            </a:r>
          </a:p>
        </p:txBody>
      </p:sp>
      <p:pic>
        <p:nvPicPr>
          <p:cNvPr id="8" name="Picture 8" descr="http://www.modernlib.ru/books/lavrentev_a/kompyuter__ubiyca/i_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52"/>
            <a:ext cx="1943076" cy="256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14546" y="2786058"/>
            <a:ext cx="42884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 ставьте на пол, одна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озле другой, не вытягивайте их 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подгибайте.</a:t>
            </a:r>
          </a:p>
        </p:txBody>
      </p:sp>
      <p:pic>
        <p:nvPicPr>
          <p:cNvPr id="10" name="Picture 6" descr="http://www.nomobile.ru/upload/images/159128/Philips_ErgoSensor_9.jpg"/>
          <p:cNvPicPr>
            <a:picLocks noChangeAspect="1" noChangeArrowheads="1"/>
          </p:cNvPicPr>
          <p:nvPr/>
        </p:nvPicPr>
        <p:blipFill>
          <a:blip r:embed="rId5" cstate="print"/>
          <a:srcRect l="12698" r="12698"/>
          <a:stretch>
            <a:fillRect/>
          </a:stretch>
        </p:blipFill>
        <p:spPr bwMode="auto">
          <a:xfrm>
            <a:off x="5929322" y="3857628"/>
            <a:ext cx="2143140" cy="265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692696"/>
            <a:ext cx="777686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глаз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Упражнения выполняются не вставая с кресла, легко, без напряжения. Примите удобное положение, спина прямая, глаза открыты, взгляд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устремлён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Снимаем нагрузку с мышц, участвующих в движении глазного яблока: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Взгляд влево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прямо,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вправо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прямо, вверх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прямо, вниз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прямо, без задержки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отведённом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положении.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Круговые движения глаз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до 10 кругов влево и вправо. Сначала быстрее, потом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можно медленнее.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6000" b="68667" l="167" r="99667">
                        <a14:foregroundMark x1="38667" y1="54000" x2="38667" y2="54000"/>
                        <a14:foregroundMark x1="62333" y1="54000" x2="62333" y2="54000"/>
                        <a14:foregroundMark x1="87500" y1="54000" x2="87500" y2="54000"/>
                        <a14:foregroundMark x1="59667" y1="32333" x2="59667" y2="32333"/>
                        <a14:foregroundMark x1="61667" y1="33333" x2="61667" y2="33333"/>
                        <a14:foregroundMark x1="48500" y1="31667" x2="48500" y2="31667"/>
                        <a14:foregroundMark x1="46333" y1="34333" x2="46333" y2="34333"/>
                        <a14:foregroundMark x1="2167" y1="62000" x2="2167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4249271" cy="250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000" b="73000" l="3000" r="97667">
                        <a14:foregroundMark x1="60500" y1="49667" x2="60500" y2="49667"/>
                        <a14:foregroundMark x1="90667" y1="47000" x2="90667" y2="47000"/>
                        <a14:foregroundMark x1="90500" y1="39667" x2="90500" y2="39667"/>
                        <a14:foregroundMark x1="92167" y1="44000" x2="92167" y2="44000"/>
                        <a14:foregroundMark x1="93000" y1="41667" x2="93000" y2="41667"/>
                        <a14:foregroundMark x1="95500" y1="45000" x2="95500" y2="45000"/>
                        <a14:foregroundMark x1="90500" y1="54000" x2="90500" y2="54000"/>
                        <a14:foregroundMark x1="85667" y1="49333" x2="85667" y2="49333"/>
                        <a14:foregroundMark x1="85000" y1="44333" x2="85000" y2="44333"/>
                        <a14:foregroundMark x1="86167" y1="41667" x2="86167" y2="41667"/>
                        <a14:foregroundMark x1="87333" y1="39333" x2="87333" y2="39333"/>
                        <a14:foregroundMark x1="89167" y1="37333" x2="89167" y2="37333"/>
                        <a14:foregroundMark x1="91167" y1="37333" x2="91167" y2="37333"/>
                        <a14:foregroundMark x1="92500" y1="37667" x2="92500" y2="37667"/>
                        <a14:foregroundMark x1="93833" y1="39667" x2="93833" y2="39667"/>
                        <a14:foregroundMark x1="94667" y1="42000" x2="94667" y2="42000"/>
                        <a14:foregroundMark x1="95667" y1="48667" x2="95667" y2="48667"/>
                        <a14:foregroundMark x1="94667" y1="51667" x2="94667" y2="51667"/>
                        <a14:foregroundMark x1="93833" y1="55000" x2="93833" y2="55000"/>
                        <a14:foregroundMark x1="92333" y1="55333" x2="92333" y2="55333"/>
                        <a14:foregroundMark x1="89167" y1="55333" x2="89167" y2="55333"/>
                        <a14:foregroundMark x1="87500" y1="54333" x2="87500" y2="54333"/>
                        <a14:foregroundMark x1="86167" y1="52667" x2="86167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429132"/>
            <a:ext cx="2772784" cy="1386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8448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28604"/>
            <a:ext cx="77768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глаз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Смотреть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кончик носа, затем вдаль. Смотреть на кончик пальца или карандаша, удерживаемого на расстоянии 30 см от глаз, затем вдаль. Повторить несколько раз. Сжать веки, затем моргнуть несколько раз.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896" b="70052" l="945" r="98488">
                        <a14:foregroundMark x1="20416" y1="22917" x2="20416" y2="22917"/>
                        <a14:foregroundMark x1="47259" y1="26823" x2="47259" y2="26823"/>
                        <a14:foregroundMark x1="82420" y1="23438" x2="82420" y2="23438"/>
                        <a14:foregroundMark x1="77127" y1="56250" x2="77127" y2="56250"/>
                        <a14:foregroundMark x1="17580" y1="59896" x2="17580" y2="59896"/>
                        <a14:foregroundMark x1="32892" y1="19271" x2="32892" y2="19271"/>
                        <a14:foregroundMark x1="66163" y1="51302" x2="66163" y2="51302"/>
                        <a14:foregroundMark x1="65217" y1="53385" x2="65217" y2="53385"/>
                        <a14:foregroundMark x1="66730" y1="53646" x2="66730" y2="53646"/>
                        <a14:foregroundMark x1="33459" y1="21094" x2="33459" y2="21094"/>
                        <a14:foregroundMark x1="31569" y1="20313" x2="31569" y2="20313"/>
                        <a14:foregroundMark x1="35161" y1="19271" x2="35161" y2="19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62" b="27731"/>
          <a:stretch/>
        </p:blipFill>
        <p:spPr bwMode="auto">
          <a:xfrm>
            <a:off x="285720" y="2928934"/>
            <a:ext cx="5038725" cy="227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9623" b="57862" l="23750" r="85000">
                        <a14:foregroundMark x1="30000" y1="44654" x2="30000" y2="44654"/>
                        <a14:foregroundMark x1="28750" y1="49371" x2="28750" y2="49371"/>
                        <a14:foregroundMark x1="27500" y1="46226" x2="27500" y2="46226"/>
                        <a14:foregroundMark x1="30000" y1="41824" x2="30000" y2="41824"/>
                        <a14:foregroundMark x1="30000" y1="49371" x2="30000" y2="49371"/>
                        <a14:foregroundMark x1="47500" y1="51258" x2="47500" y2="51258"/>
                        <a14:foregroundMark x1="49583" y1="51258" x2="49583" y2="51258"/>
                        <a14:foregroundMark x1="51250" y1="51258" x2="51250" y2="51258"/>
                        <a14:foregroundMark x1="45833" y1="51258" x2="45833" y2="51258"/>
                        <a14:foregroundMark x1="67500" y1="44025" x2="67500" y2="44025"/>
                        <a14:foregroundMark x1="66250" y1="42138" x2="66250" y2="42138"/>
                        <a14:foregroundMark x1="65417" y1="46541" x2="65417" y2="46541"/>
                        <a14:foregroundMark x1="80417" y1="51258" x2="80417" y2="51258"/>
                        <a14:foregroundMark x1="82083" y1="50000" x2="82083" y2="50000"/>
                        <a14:foregroundMark x1="83750" y1="49371" x2="83750" y2="49371"/>
                        <a14:foregroundMark x1="84167" y1="48113" x2="84167" y2="48113"/>
                        <a14:foregroundMark x1="83333" y1="50629" x2="83333" y2="50629"/>
                        <a14:foregroundMark x1="79167" y1="50943" x2="79167" y2="50943"/>
                        <a14:foregroundMark x1="64583" y1="50000" x2="64583" y2="50000"/>
                        <a14:foregroundMark x1="68750" y1="45597" x2="68750" y2="45597"/>
                        <a14:foregroundMark x1="68750" y1="48113" x2="68750" y2="48113"/>
                        <a14:foregroundMark x1="67083" y1="49371" x2="67083" y2="49371"/>
                        <a14:foregroundMark x1="69583" y1="44340" x2="69583" y2="44340"/>
                        <a14:foregroundMark x1="65833" y1="40566" x2="65833" y2="40566"/>
                        <a14:foregroundMark x1="61250" y1="41824" x2="61250" y2="41824"/>
                        <a14:foregroundMark x1="59583" y1="45283" x2="59583" y2="45283"/>
                        <a14:foregroundMark x1="34583" y1="44654" x2="34583" y2="44654"/>
                        <a14:foregroundMark x1="35000" y1="47170" x2="35000" y2="47170"/>
                        <a14:foregroundMark x1="33750" y1="48113" x2="33750" y2="48113"/>
                        <a14:foregroundMark x1="32083" y1="49057" x2="32083" y2="49057"/>
                        <a14:foregroundMark x1="35000" y1="45597" x2="35000" y2="45597"/>
                        <a14:foregroundMark x1="34167" y1="46226" x2="34167" y2="46226"/>
                        <a14:foregroundMark x1="35000" y1="42767" x2="35000" y2="42767"/>
                        <a14:foregroundMark x1="32500" y1="41195" x2="32500" y2="41195"/>
                        <a14:foregroundMark x1="30417" y1="40881" x2="30417" y2="40881"/>
                        <a14:foregroundMark x1="27917" y1="40881" x2="27917" y2="40881"/>
                        <a14:foregroundMark x1="26250" y1="41824" x2="26250" y2="41824"/>
                        <a14:foregroundMark x1="25833" y1="43082" x2="25833" y2="43082"/>
                        <a14:foregroundMark x1="25000" y1="44654" x2="25000" y2="44654"/>
                        <a14:foregroundMark x1="25833" y1="46855" x2="25833" y2="46855"/>
                        <a14:foregroundMark x1="26667" y1="47484" x2="26667" y2="47484"/>
                        <a14:foregroundMark x1="27500" y1="49371" x2="27500" y2="49371"/>
                        <a14:foregroundMark x1="26667" y1="53459" x2="26667" y2="53459"/>
                        <a14:foregroundMark x1="26667" y1="50629" x2="27083" y2="51572"/>
                        <a14:foregroundMark x1="26667" y1="55660" x2="26667" y2="55660"/>
                        <a14:foregroundMark x1="61667" y1="47799" x2="61667" y2="47799"/>
                        <a14:foregroundMark x1="59583" y1="47170" x2="59583" y2="47170"/>
                        <a14:foregroundMark x1="58750" y1="43396" x2="58750" y2="43396"/>
                        <a14:foregroundMark x1="62917" y1="41195" x2="62917" y2="41195"/>
                        <a14:foregroundMark x1="69167" y1="41824" x2="69167" y2="41824"/>
                        <a14:foregroundMark x1="67083" y1="41195" x2="67083" y2="41195"/>
                        <a14:foregroundMark x1="69583" y1="55031" x2="69583" y2="55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36" t="39344" r="14972" b="42182"/>
          <a:stretch/>
        </p:blipFill>
        <p:spPr bwMode="auto">
          <a:xfrm>
            <a:off x="5786446" y="2571744"/>
            <a:ext cx="2598870" cy="1235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429132"/>
            <a:ext cx="3024187" cy="98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25739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1712</TotalTime>
  <Words>823</Words>
  <Application>Microsoft Office PowerPoint</Application>
  <PresentationFormat>Экран (4:3)</PresentationFormat>
  <Paragraphs>105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Проверь себя! Какие правила нарушил  Вовочка?</vt:lpstr>
      <vt:lpstr> Спасибо  за  внимание!!!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Кондратенко Ольга</cp:lastModifiedBy>
  <cp:revision>170</cp:revision>
  <dcterms:created xsi:type="dcterms:W3CDTF">2012-09-07T08:55:02Z</dcterms:created>
  <dcterms:modified xsi:type="dcterms:W3CDTF">2019-01-18T03:29:00Z</dcterms:modified>
</cp:coreProperties>
</file>